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3" r:id="rId3"/>
    <p:sldId id="258" r:id="rId4"/>
    <p:sldId id="265" r:id="rId5"/>
    <p:sldId id="266" r:id="rId6"/>
    <p:sldId id="268" r:id="rId7"/>
    <p:sldId id="267" r:id="rId8"/>
    <p:sldId id="269" r:id="rId9"/>
    <p:sldId id="270" r:id="rId10"/>
    <p:sldId id="271" r:id="rId11"/>
    <p:sldId id="272" r:id="rId12"/>
    <p:sldId id="281" r:id="rId13"/>
    <p:sldId id="280" r:id="rId14"/>
    <p:sldId id="282" r:id="rId15"/>
    <p:sldId id="279" r:id="rId16"/>
    <p:sldId id="278" r:id="rId17"/>
    <p:sldId id="277" r:id="rId18"/>
    <p:sldId id="276" r:id="rId19"/>
    <p:sldId id="261"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E3"/>
    <a:srgbClr val="FF9933"/>
    <a:srgbClr val="FF9999"/>
    <a:srgbClr val="C8D01E"/>
    <a:srgbClr val="D7DF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34" autoAdjust="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9CB3B-DEF3-4E88-98CC-EA22587FE9DB}" type="datetimeFigureOut">
              <a:rPr lang="tr-TR" smtClean="0"/>
              <a:t>08.01.2014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51E1B-3EDF-4EC7-9A95-2431DC9B779B}" type="slidenum">
              <a:rPr lang="tr-TR" smtClean="0"/>
              <a:t>‹#›</a:t>
            </a:fld>
            <a:endParaRPr lang="tr-TR"/>
          </a:p>
        </p:txBody>
      </p:sp>
    </p:spTree>
    <p:extLst>
      <p:ext uri="{BB962C8B-B14F-4D97-AF65-F5344CB8AC3E}">
        <p14:creationId xmlns:p14="http://schemas.microsoft.com/office/powerpoint/2010/main" val="92833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tr-TR" sz="1200" dirty="0" smtClean="0"/>
          </a:p>
        </p:txBody>
      </p:sp>
      <p:sp>
        <p:nvSpPr>
          <p:cNvPr id="4" name="Slide Number Placeholder 3"/>
          <p:cNvSpPr>
            <a:spLocks noGrp="1"/>
          </p:cNvSpPr>
          <p:nvPr>
            <p:ph type="sldNum" sz="quarter" idx="10"/>
          </p:nvPr>
        </p:nvSpPr>
        <p:spPr/>
        <p:txBody>
          <a:bodyPr/>
          <a:lstStyle/>
          <a:p>
            <a:fld id="{95751E1B-3EDF-4EC7-9A95-2431DC9B779B}" type="slidenum">
              <a:rPr lang="tr-TR" smtClean="0"/>
              <a:t>1</a:t>
            </a:fld>
            <a:endParaRPr lang="tr-TR"/>
          </a:p>
        </p:txBody>
      </p:sp>
    </p:spTree>
    <p:extLst>
      <p:ext uri="{BB962C8B-B14F-4D97-AF65-F5344CB8AC3E}">
        <p14:creationId xmlns:p14="http://schemas.microsoft.com/office/powerpoint/2010/main" val="293346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11</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12</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13</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14</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15</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16</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17</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18</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tr-TR" dirty="0" smtClean="0"/>
              <a:t>SON SLIDE</a:t>
            </a:r>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19</a:t>
            </a:fld>
            <a:endParaRPr lang="tr-TR"/>
          </a:p>
        </p:txBody>
      </p:sp>
    </p:spTree>
    <p:extLst>
      <p:ext uri="{BB962C8B-B14F-4D97-AF65-F5344CB8AC3E}">
        <p14:creationId xmlns:p14="http://schemas.microsoft.com/office/powerpoint/2010/main" val="57127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3</a:t>
            </a:fld>
            <a:endParaRPr lang="tr-TR"/>
          </a:p>
        </p:txBody>
      </p:sp>
    </p:spTree>
    <p:extLst>
      <p:ext uri="{BB962C8B-B14F-4D97-AF65-F5344CB8AC3E}">
        <p14:creationId xmlns:p14="http://schemas.microsoft.com/office/powerpoint/2010/main" val="227818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4</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5</a:t>
            </a:fld>
            <a:endParaRPr lang="tr-TR"/>
          </a:p>
        </p:txBody>
      </p:sp>
    </p:spTree>
    <p:extLst>
      <p:ext uri="{BB962C8B-B14F-4D97-AF65-F5344CB8AC3E}">
        <p14:creationId xmlns:p14="http://schemas.microsoft.com/office/powerpoint/2010/main" val="227818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6</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7</a:t>
            </a:fld>
            <a:endParaRPr lang="tr-TR"/>
          </a:p>
        </p:txBody>
      </p:sp>
    </p:spTree>
    <p:extLst>
      <p:ext uri="{BB962C8B-B14F-4D97-AF65-F5344CB8AC3E}">
        <p14:creationId xmlns:p14="http://schemas.microsoft.com/office/powerpoint/2010/main" val="227818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8</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9</a:t>
            </a:fld>
            <a:endParaRPr lang="tr-TR"/>
          </a:p>
        </p:txBody>
      </p:sp>
    </p:spTree>
    <p:extLst>
      <p:ext uri="{BB962C8B-B14F-4D97-AF65-F5344CB8AC3E}">
        <p14:creationId xmlns:p14="http://schemas.microsoft.com/office/powerpoint/2010/main" val="210922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751E1B-3EDF-4EC7-9A95-2431DC9B779B}" type="slidenum">
              <a:rPr lang="tr-TR" smtClean="0"/>
              <a:t>10</a:t>
            </a:fld>
            <a:endParaRPr lang="tr-TR"/>
          </a:p>
        </p:txBody>
      </p:sp>
    </p:spTree>
    <p:extLst>
      <p:ext uri="{BB962C8B-B14F-4D97-AF65-F5344CB8AC3E}">
        <p14:creationId xmlns:p14="http://schemas.microsoft.com/office/powerpoint/2010/main" val="210922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42BF92F-A18D-4DC8-8071-EBB7978733D0}" type="datetimeFigureOut">
              <a:rPr lang="tr-TR" smtClean="0"/>
              <a:t>08.01.2014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8598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2BF92F-A18D-4DC8-8071-EBB7978733D0}" type="datetimeFigureOut">
              <a:rPr lang="tr-TR" smtClean="0"/>
              <a:t>08.01.2014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166243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2BF92F-A18D-4DC8-8071-EBB7978733D0}" type="datetimeFigureOut">
              <a:rPr lang="tr-TR" smtClean="0"/>
              <a:t>08.01.2014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19036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2BF92F-A18D-4DC8-8071-EBB7978733D0}" type="datetimeFigureOut">
              <a:rPr lang="tr-TR" smtClean="0"/>
              <a:t>08.01.2014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73404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42BF92F-A18D-4DC8-8071-EBB7978733D0}" type="datetimeFigureOut">
              <a:rPr lang="tr-TR" smtClean="0"/>
              <a:t>08.01.2014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149070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2BF92F-A18D-4DC8-8071-EBB7978733D0}" type="datetimeFigureOut">
              <a:rPr lang="tr-TR" smtClean="0"/>
              <a:t>08.01.2014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56471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2BF92F-A18D-4DC8-8071-EBB7978733D0}" type="datetimeFigureOut">
              <a:rPr lang="tr-TR" smtClean="0"/>
              <a:t>08.01.2014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364745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2BF92F-A18D-4DC8-8071-EBB7978733D0}" type="datetimeFigureOut">
              <a:rPr lang="tr-TR" smtClean="0"/>
              <a:t>08.01.2014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62750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42BF92F-A18D-4DC8-8071-EBB7978733D0}" type="datetimeFigureOut">
              <a:rPr lang="tr-TR" smtClean="0"/>
              <a:t>08.01.2014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28797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2BF92F-A18D-4DC8-8071-EBB7978733D0}" type="datetimeFigureOut">
              <a:rPr lang="tr-TR" smtClean="0"/>
              <a:t>08.01.2014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163535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2BF92F-A18D-4DC8-8071-EBB7978733D0}" type="datetimeFigureOut">
              <a:rPr lang="tr-TR" smtClean="0"/>
              <a:t>08.01.2014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53A4EF1-E5E5-44E3-A25F-EFD8045D2DDA}" type="slidenum">
              <a:rPr lang="tr-TR" smtClean="0"/>
              <a:t>‹#›</a:t>
            </a:fld>
            <a:endParaRPr lang="tr-TR"/>
          </a:p>
        </p:txBody>
      </p:sp>
    </p:spTree>
    <p:extLst>
      <p:ext uri="{BB962C8B-B14F-4D97-AF65-F5344CB8AC3E}">
        <p14:creationId xmlns:p14="http://schemas.microsoft.com/office/powerpoint/2010/main" val="296549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BF92F-A18D-4DC8-8071-EBB7978733D0}" type="datetimeFigureOut">
              <a:rPr lang="tr-TR" smtClean="0"/>
              <a:t>08.01.2014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A4EF1-E5E5-44E3-A25F-EFD8045D2DDA}" type="slidenum">
              <a:rPr lang="tr-TR" smtClean="0"/>
              <a:t>‹#›</a:t>
            </a:fld>
            <a:endParaRPr lang="tr-TR"/>
          </a:p>
        </p:txBody>
      </p:sp>
    </p:spTree>
    <p:extLst>
      <p:ext uri="{BB962C8B-B14F-4D97-AF65-F5344CB8AC3E}">
        <p14:creationId xmlns:p14="http://schemas.microsoft.com/office/powerpoint/2010/main" val="108832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iyetkolik.com/egzersizler/egzersiz/876/ed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231900"/>
            <a:ext cx="184666" cy="369332"/>
          </a:xfrm>
          <a:prstGeom prst="rect">
            <a:avLst/>
          </a:prstGeom>
          <a:noFill/>
        </p:spPr>
        <p:txBody>
          <a:bodyPr wrap="none" rtlCol="0">
            <a:spAutoFit/>
          </a:bodyPr>
          <a:lstStyle/>
          <a:p>
            <a:endParaRPr lang="en-US" dirty="0"/>
          </a:p>
        </p:txBody>
      </p:sp>
      <p:pic>
        <p:nvPicPr>
          <p:cNvPr id="8" name="Picture 7" descr="logo_yatayA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687" y="5763450"/>
            <a:ext cx="2479618" cy="761894"/>
          </a:xfrm>
          <a:prstGeom prst="rect">
            <a:avLst/>
          </a:prstGeom>
        </p:spPr>
      </p:pic>
      <p:sp>
        <p:nvSpPr>
          <p:cNvPr id="3" name="TextBox 2"/>
          <p:cNvSpPr txBox="1"/>
          <p:nvPr/>
        </p:nvSpPr>
        <p:spPr>
          <a:xfrm>
            <a:off x="1352193" y="2636912"/>
            <a:ext cx="6738127" cy="1600438"/>
          </a:xfrm>
          <a:prstGeom prst="rect">
            <a:avLst/>
          </a:prstGeom>
          <a:noFill/>
        </p:spPr>
        <p:txBody>
          <a:bodyPr wrap="none" rtlCol="0">
            <a:spAutoFit/>
          </a:bodyPr>
          <a:lstStyle/>
          <a:p>
            <a:pPr algn="ctr">
              <a:lnSpc>
                <a:spcPct val="150000"/>
              </a:lnSpc>
            </a:pPr>
            <a:r>
              <a:rPr lang="tr-TR" sz="2800" b="1" dirty="0">
                <a:solidFill>
                  <a:srgbClr val="00B3E3"/>
                </a:solidFill>
              </a:rPr>
              <a:t>14 Dakikada Mükemmel </a:t>
            </a:r>
            <a:r>
              <a:rPr lang="tr-TR" sz="2800" b="1" dirty="0" smtClean="0">
                <a:solidFill>
                  <a:srgbClr val="00B3E3"/>
                </a:solidFill>
              </a:rPr>
              <a:t>Bir </a:t>
            </a:r>
            <a:r>
              <a:rPr lang="tr-TR" sz="2800" b="1" dirty="0">
                <a:solidFill>
                  <a:srgbClr val="00B3E3"/>
                </a:solidFill>
              </a:rPr>
              <a:t>Vücut</a:t>
            </a:r>
            <a:endParaRPr lang="tr-TR" sz="2800" b="1" dirty="0" smtClean="0">
              <a:solidFill>
                <a:srgbClr val="00B3E3"/>
              </a:solidFill>
              <a:latin typeface="+mj-lt"/>
              <a:cs typeface="Arial" panose="020B0604020202020204" pitchFamily="34" charset="0"/>
            </a:endParaRPr>
          </a:p>
          <a:p>
            <a:pPr algn="ctr">
              <a:lnSpc>
                <a:spcPct val="200000"/>
              </a:lnSpc>
            </a:pPr>
            <a:r>
              <a:rPr lang="tr-TR" sz="2800" dirty="0" err="1" smtClean="0">
                <a:solidFill>
                  <a:schemeClr val="bg1">
                    <a:lumMod val="50000"/>
                  </a:schemeClr>
                </a:solidFill>
                <a:latin typeface="+mj-lt"/>
                <a:cs typeface="Arial" panose="020B0604020202020204" pitchFamily="34" charset="0"/>
              </a:rPr>
              <a:t>Diyetkolik</a:t>
            </a:r>
            <a:r>
              <a:rPr lang="tr-TR" sz="2800" dirty="0" smtClean="0">
                <a:solidFill>
                  <a:schemeClr val="bg1">
                    <a:lumMod val="50000"/>
                  </a:schemeClr>
                </a:solidFill>
                <a:latin typeface="+mj-lt"/>
                <a:cs typeface="Arial" panose="020B0604020202020204" pitchFamily="34" charset="0"/>
              </a:rPr>
              <a:t> Egzersiz Uzmanı Mevsim Karabulut</a:t>
            </a:r>
            <a:endParaRPr lang="tr-TR" sz="2800" dirty="0">
              <a:solidFill>
                <a:schemeClr val="bg1">
                  <a:lumMod val="50000"/>
                </a:schemeClr>
              </a:solidFill>
              <a:latin typeface="+mj-lt"/>
              <a:cs typeface="Arial" panose="020B0604020202020204" pitchFamily="34" charset="0"/>
            </a:endParaRPr>
          </a:p>
        </p:txBody>
      </p:sp>
      <p:cxnSp>
        <p:nvCxnSpPr>
          <p:cNvPr id="5" name="Straight Connector 4"/>
          <p:cNvCxnSpPr/>
          <p:nvPr/>
        </p:nvCxnSpPr>
        <p:spPr>
          <a:xfrm>
            <a:off x="35496" y="5475418"/>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10" name="Rectangle 9"/>
          <p:cNvSpPr/>
          <p:nvPr/>
        </p:nvSpPr>
        <p:spPr>
          <a:xfrm>
            <a:off x="0" y="-1"/>
            <a:ext cx="9144000" cy="2026003"/>
          </a:xfrm>
          <a:prstGeom prst="rect">
            <a:avLst/>
          </a:prstGeom>
          <a:solidFill>
            <a:srgbClr val="00B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71943942"/>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14267"/>
            <a:ext cx="1138325" cy="671851"/>
          </a:xfrm>
          <a:prstGeom prst="rect">
            <a:avLst/>
          </a:prstGeom>
          <a:noFill/>
        </p:spPr>
        <p:txBody>
          <a:bodyPr wrap="none" rtlCol="0">
            <a:spAutoFit/>
          </a:bodyPr>
          <a:lstStyle/>
          <a:p>
            <a:pPr>
              <a:lnSpc>
                <a:spcPct val="150000"/>
              </a:lnSpc>
            </a:pPr>
            <a:r>
              <a:rPr lang="tr-TR" sz="2800" b="1" dirty="0" err="1" smtClean="0">
                <a:solidFill>
                  <a:srgbClr val="00B3E3"/>
                </a:solidFill>
                <a:latin typeface="+mj-lt"/>
              </a:rPr>
              <a:t>Squat</a:t>
            </a:r>
            <a:r>
              <a:rPr lang="tr-TR" sz="2800" b="1" dirty="0" smtClean="0">
                <a:solidFill>
                  <a:srgbClr val="00B3E3"/>
                </a:solidFill>
                <a:latin typeface="+mj-lt"/>
              </a:rPr>
              <a:t>:</a:t>
            </a: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4098" name="Picture 2" descr="C:\Users\casper\Desktop\dergi için\squa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443264"/>
            <a:ext cx="3727425" cy="4983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4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726" y="764704"/>
            <a:ext cx="1138325" cy="671851"/>
          </a:xfrm>
          <a:prstGeom prst="rect">
            <a:avLst/>
          </a:prstGeom>
          <a:noFill/>
        </p:spPr>
        <p:txBody>
          <a:bodyPr wrap="none" rtlCol="0">
            <a:spAutoFit/>
          </a:bodyPr>
          <a:lstStyle/>
          <a:p>
            <a:pPr>
              <a:lnSpc>
                <a:spcPct val="150000"/>
              </a:lnSpc>
            </a:pPr>
            <a:r>
              <a:rPr lang="tr-TR" sz="2800" b="1" dirty="0" err="1" smtClean="0">
                <a:solidFill>
                  <a:srgbClr val="00B3E3"/>
                </a:solidFill>
                <a:latin typeface="+mj-lt"/>
              </a:rPr>
              <a:t>Squat</a:t>
            </a:r>
            <a:r>
              <a:rPr lang="tr-TR" sz="2800" b="1" dirty="0" smtClean="0">
                <a:solidFill>
                  <a:srgbClr val="00B3E3"/>
                </a:solidFill>
                <a:latin typeface="+mj-lt"/>
              </a:rPr>
              <a:t>:</a:t>
            </a: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467544" y="1796595"/>
            <a:ext cx="8280920" cy="4224693"/>
          </a:xfrm>
          <a:prstGeom prst="rect">
            <a:avLst/>
          </a:prstGeom>
          <a:noFill/>
        </p:spPr>
        <p:txBody>
          <a:bodyPr wrap="square" rtlCol="0">
            <a:noAutofit/>
          </a:bodyPr>
          <a:lstStyle/>
          <a:p>
            <a:pPr algn="just"/>
            <a:r>
              <a:rPr lang="tr-TR" sz="2000" dirty="0"/>
              <a:t>A</a:t>
            </a:r>
            <a:r>
              <a:rPr lang="tr-TR" sz="2000" dirty="0" smtClean="0"/>
              <a:t>yak </a:t>
            </a:r>
            <a:r>
              <a:rPr lang="tr-TR" sz="2000" dirty="0"/>
              <a:t>parmakların karşıyı </a:t>
            </a:r>
            <a:r>
              <a:rPr lang="tr-TR" sz="2000" dirty="0" smtClean="0"/>
              <a:t>gösterir biçimde, </a:t>
            </a:r>
            <a:r>
              <a:rPr lang="tr-TR" sz="2000" dirty="0"/>
              <a:t>bacaklarını omuz genişliğinden daha fazla aç. </a:t>
            </a:r>
            <a:r>
              <a:rPr lang="tr-TR" sz="2000" dirty="0" smtClean="0"/>
              <a:t>Bedeninin üst kısmını </a:t>
            </a:r>
            <a:r>
              <a:rPr lang="tr-TR" sz="2000" dirty="0"/>
              <a:t>olabildiğince dik </a:t>
            </a:r>
            <a:r>
              <a:rPr lang="tr-TR" sz="2000" dirty="0" smtClean="0"/>
              <a:t>tutarak çömel. Çömelirken dizlerini 90 </a:t>
            </a:r>
            <a:r>
              <a:rPr lang="tr-TR" sz="2000" dirty="0"/>
              <a:t>derece </a:t>
            </a:r>
            <a:r>
              <a:rPr lang="tr-TR" sz="2000" dirty="0" smtClean="0"/>
              <a:t>olacak şekilde bükmemelisin, bu eklemlerinde fazla </a:t>
            </a:r>
            <a:r>
              <a:rPr lang="tr-TR" sz="2000" dirty="0"/>
              <a:t>baskıya neden olur. Eğer hareketi yaparken dizlerinde ağrı hissediyorsan, ağrı hissetmeyecek kadar çömelmeye dikkat etmelisin. </a:t>
            </a:r>
            <a:endParaRPr lang="tr-TR" sz="2000" dirty="0" smtClean="0"/>
          </a:p>
          <a:p>
            <a:pPr algn="just"/>
            <a:endParaRPr lang="tr-TR" sz="2000" dirty="0"/>
          </a:p>
          <a:p>
            <a:pPr algn="just"/>
            <a:r>
              <a:rPr lang="tr-TR" sz="2000" dirty="0"/>
              <a:t>B</a:t>
            </a:r>
            <a:r>
              <a:rPr lang="tr-TR" sz="2000" dirty="0" smtClean="0"/>
              <a:t>ulunduğun </a:t>
            </a:r>
            <a:r>
              <a:rPr lang="tr-TR" sz="2000" dirty="0"/>
              <a:t>pozisyonda </a:t>
            </a:r>
            <a:r>
              <a:rPr lang="tr-TR" sz="2000" dirty="0" smtClean="0"/>
              <a:t>ağırlığın </a:t>
            </a:r>
            <a:r>
              <a:rPr lang="tr-TR" sz="2000" dirty="0"/>
              <a:t>topuklarının üzerinde </a:t>
            </a:r>
            <a:r>
              <a:rPr lang="tr-TR" sz="2000" dirty="0" smtClean="0"/>
              <a:t>olmalıdır </a:t>
            </a:r>
            <a:r>
              <a:rPr lang="tr-TR" sz="2000" dirty="0"/>
              <a:t>ve </a:t>
            </a:r>
            <a:r>
              <a:rPr lang="tr-TR" sz="2000" dirty="0" smtClean="0"/>
              <a:t>dizlerin </a:t>
            </a:r>
            <a:r>
              <a:rPr lang="tr-TR" sz="2000" dirty="0"/>
              <a:t>ayak </a:t>
            </a:r>
            <a:r>
              <a:rPr lang="tr-TR" sz="2000" dirty="0" smtClean="0"/>
              <a:t>parmaklarınla </a:t>
            </a:r>
            <a:r>
              <a:rPr lang="tr-TR" sz="2000" dirty="0"/>
              <a:t>çapraz biçimde </a:t>
            </a:r>
            <a:r>
              <a:rPr lang="tr-TR" sz="2000" dirty="0" smtClean="0"/>
              <a:t>durmamalıdır</a:t>
            </a:r>
            <a:r>
              <a:rPr lang="tr-TR" sz="2000" dirty="0"/>
              <a:t>. Hareketi yaptıktan sonra bacaklarını </a:t>
            </a:r>
            <a:r>
              <a:rPr lang="tr-TR" sz="2000" dirty="0" smtClean="0"/>
              <a:t>düzeltip, başlangıç </a:t>
            </a:r>
            <a:r>
              <a:rPr lang="tr-TR" sz="2000" dirty="0"/>
              <a:t>pozisyonuna gelerek bir seti tamamlayabilirsin.</a:t>
            </a: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36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14267"/>
            <a:ext cx="1284326" cy="671851"/>
          </a:xfrm>
          <a:prstGeom prst="rect">
            <a:avLst/>
          </a:prstGeom>
          <a:noFill/>
        </p:spPr>
        <p:txBody>
          <a:bodyPr wrap="none" rtlCol="0">
            <a:spAutoFit/>
          </a:bodyPr>
          <a:lstStyle/>
          <a:p>
            <a:pPr>
              <a:lnSpc>
                <a:spcPct val="150000"/>
              </a:lnSpc>
            </a:pPr>
            <a:r>
              <a:rPr lang="tr-TR" sz="2800" b="1" dirty="0" err="1" smtClean="0">
                <a:solidFill>
                  <a:srgbClr val="00B3E3"/>
                </a:solidFill>
                <a:latin typeface="+mj-lt"/>
              </a:rPr>
              <a:t>Plunk</a:t>
            </a:r>
            <a:r>
              <a:rPr lang="tr-TR" sz="2800" b="1" dirty="0" smtClean="0">
                <a:solidFill>
                  <a:srgbClr val="00B3E3"/>
                </a:solidFill>
                <a:latin typeface="+mj-lt"/>
              </a:rPr>
              <a:t> : </a:t>
            </a: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19633" y="1576788"/>
            <a:ext cx="8280920" cy="3960440"/>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5122" name="Picture 2" descr="C:\Users\casper\Desktop\dergi için\shutterstock_1240363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889" y="1558856"/>
            <a:ext cx="6120680" cy="408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75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gn="just">
              <a:lnSpc>
                <a:spcPct val="150000"/>
              </a:lnSpc>
            </a:pPr>
            <a:r>
              <a:rPr lang="tr-TR" sz="2000" dirty="0"/>
              <a:t>A</a:t>
            </a:r>
            <a:r>
              <a:rPr lang="tr-TR" sz="2000" dirty="0" smtClean="0"/>
              <a:t>vuç </a:t>
            </a:r>
            <a:r>
              <a:rPr lang="tr-TR" sz="2000" dirty="0"/>
              <a:t>içlerin </a:t>
            </a:r>
            <a:r>
              <a:rPr lang="tr-TR" sz="2000" dirty="0" smtClean="0"/>
              <a:t>yerde ve omuzların aşağıda olacak şekilde yüz üstü yere yat. </a:t>
            </a:r>
            <a:r>
              <a:rPr lang="tr-TR" sz="2000" dirty="0"/>
              <a:t>A</a:t>
            </a:r>
            <a:r>
              <a:rPr lang="tr-TR" sz="2000" dirty="0" smtClean="0"/>
              <a:t>yak </a:t>
            </a:r>
            <a:r>
              <a:rPr lang="tr-TR" sz="2000" dirty="0"/>
              <a:t>ve bacakların birbirine </a:t>
            </a:r>
            <a:r>
              <a:rPr lang="tr-TR" sz="2000" dirty="0" smtClean="0"/>
              <a:t>bitişik ve </a:t>
            </a:r>
            <a:r>
              <a:rPr lang="tr-TR" sz="2000" dirty="0"/>
              <a:t>ayak parmakların yere değecek şekilde </a:t>
            </a:r>
            <a:r>
              <a:rPr lang="tr-TR" sz="2000" dirty="0" smtClean="0"/>
              <a:t>olsun. </a:t>
            </a:r>
            <a:r>
              <a:rPr lang="tr-TR" sz="2000" dirty="0"/>
              <a:t>Kollarından güç alarak vücudunu yukarı doğru kaldır, kollarının dümdüz </a:t>
            </a:r>
            <a:r>
              <a:rPr lang="tr-TR" sz="2000" dirty="0" smtClean="0"/>
              <a:t>ve </a:t>
            </a:r>
            <a:r>
              <a:rPr lang="tr-TR" sz="2000" dirty="0"/>
              <a:t>avuç </a:t>
            </a:r>
            <a:r>
              <a:rPr lang="tr-TR" sz="2000" dirty="0" smtClean="0"/>
              <a:t>içlerinle </a:t>
            </a:r>
            <a:r>
              <a:rPr lang="tr-TR" sz="2000" dirty="0"/>
              <a:t>omuzlarının </a:t>
            </a:r>
            <a:r>
              <a:rPr lang="tr-TR" sz="2000" dirty="0" smtClean="0"/>
              <a:t>aynı hizada </a:t>
            </a:r>
            <a:r>
              <a:rPr lang="tr-TR" sz="2000" dirty="0"/>
              <a:t>olmasına dikkat et.  Ağırlığını el ve ayak parmakların arasında </a:t>
            </a:r>
            <a:r>
              <a:rPr lang="tr-TR" sz="2000" dirty="0" smtClean="0"/>
              <a:t>dengele ve </a:t>
            </a:r>
            <a:r>
              <a:rPr lang="tr-TR" sz="2000" dirty="0"/>
              <a:t>vücudunu olabildiğince düz tut. </a:t>
            </a: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675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14267"/>
            <a:ext cx="1466427" cy="671851"/>
          </a:xfrm>
          <a:prstGeom prst="rect">
            <a:avLst/>
          </a:prstGeom>
          <a:noFill/>
        </p:spPr>
        <p:txBody>
          <a:bodyPr wrap="none" rtlCol="0">
            <a:spAutoFit/>
          </a:bodyPr>
          <a:lstStyle/>
          <a:p>
            <a:pPr>
              <a:lnSpc>
                <a:spcPct val="150000"/>
              </a:lnSpc>
            </a:pPr>
            <a:r>
              <a:rPr lang="tr-TR" sz="2800" b="1" dirty="0" err="1" smtClean="0">
                <a:solidFill>
                  <a:srgbClr val="00B3E3"/>
                </a:solidFill>
                <a:latin typeface="+mj-lt"/>
              </a:rPr>
              <a:t>Bridges</a:t>
            </a:r>
            <a:r>
              <a:rPr lang="tr-TR" sz="2800" b="1" dirty="0" smtClean="0">
                <a:solidFill>
                  <a:srgbClr val="00B3E3"/>
                </a:solidFill>
                <a:latin typeface="+mj-lt"/>
              </a:rPr>
              <a:t> :</a:t>
            </a: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6146" name="Picture 2" descr="C:\Users\casper\Desktop\236.2_Bridges_on_Medicine_Ball_DSC_89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89256"/>
            <a:ext cx="5504039" cy="550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4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gn="just">
              <a:lnSpc>
                <a:spcPct val="150000"/>
              </a:lnSpc>
            </a:pPr>
            <a:r>
              <a:rPr lang="tr-TR" sz="2000" dirty="0" smtClean="0"/>
              <a:t> Kolların  gövdenin iki yanında olacak şekilde sırt üstü yere yat, ayakların </a:t>
            </a:r>
            <a:r>
              <a:rPr lang="tr-TR" sz="2000" dirty="0"/>
              <a:t>yerde ve </a:t>
            </a:r>
            <a:r>
              <a:rPr lang="tr-TR" sz="2000" dirty="0" smtClean="0"/>
              <a:t>dizlerin </a:t>
            </a:r>
            <a:r>
              <a:rPr lang="tr-TR" sz="2000" dirty="0"/>
              <a:t>bükülü olsun. </a:t>
            </a:r>
            <a:r>
              <a:rPr lang="tr-TR" sz="2000" dirty="0" smtClean="0"/>
              <a:t>Topuklarınla sıkıca yere bas. Kalçanı yavaşça </a:t>
            </a:r>
            <a:r>
              <a:rPr lang="tr-TR" sz="2000" dirty="0"/>
              <a:t>yerden yukarıya doğru </a:t>
            </a:r>
            <a:r>
              <a:rPr lang="tr-TR" sz="2000" dirty="0" smtClean="0"/>
              <a:t>kaldırarak, </a:t>
            </a:r>
            <a:r>
              <a:rPr lang="tr-TR" sz="2000" dirty="0"/>
              <a:t>kalça </a:t>
            </a:r>
            <a:r>
              <a:rPr lang="tr-TR" sz="2000" dirty="0" smtClean="0"/>
              <a:t>kaslarını sık. Daha sonra başlangıç </a:t>
            </a:r>
            <a:r>
              <a:rPr lang="tr-TR" sz="2000" dirty="0"/>
              <a:t>pozisyonuna </a:t>
            </a:r>
            <a:r>
              <a:rPr lang="tr-TR" sz="2000" dirty="0" smtClean="0"/>
              <a:t>dön. </a:t>
            </a: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675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14267"/>
            <a:ext cx="2357184" cy="671851"/>
          </a:xfrm>
          <a:prstGeom prst="rect">
            <a:avLst/>
          </a:prstGeom>
          <a:noFill/>
        </p:spPr>
        <p:txBody>
          <a:bodyPr wrap="none" rtlCol="0">
            <a:spAutoFit/>
          </a:bodyPr>
          <a:lstStyle/>
          <a:p>
            <a:pPr>
              <a:lnSpc>
                <a:spcPct val="150000"/>
              </a:lnSpc>
            </a:pPr>
            <a:r>
              <a:rPr lang="tr-TR" sz="2800" b="1" dirty="0" err="1" smtClean="0">
                <a:solidFill>
                  <a:srgbClr val="00B3E3"/>
                </a:solidFill>
                <a:latin typeface="+mj-lt"/>
              </a:rPr>
              <a:t>Glute</a:t>
            </a:r>
            <a:r>
              <a:rPr lang="tr-TR" sz="2800" b="1" dirty="0" smtClean="0">
                <a:solidFill>
                  <a:srgbClr val="00B3E3"/>
                </a:solidFill>
                <a:latin typeface="+mj-lt"/>
              </a:rPr>
              <a:t> </a:t>
            </a:r>
            <a:r>
              <a:rPr lang="tr-TR" sz="2800" b="1" dirty="0" err="1" smtClean="0">
                <a:solidFill>
                  <a:srgbClr val="00B3E3"/>
                </a:solidFill>
                <a:latin typeface="+mj-lt"/>
              </a:rPr>
              <a:t>kickback</a:t>
            </a:r>
            <a:endParaRPr lang="tr-TR" sz="2800" b="1" dirty="0" smtClean="0">
              <a:solidFill>
                <a:srgbClr val="00B3E3"/>
              </a:solidFill>
              <a:latin typeface="+mj-lt"/>
            </a:endParaRP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7170" name="Picture 2" descr="C:\Users\casper\Desktop\shutterstock_89469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571" y="1586118"/>
            <a:ext cx="6250412" cy="416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75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09167" y="1690829"/>
            <a:ext cx="8280920" cy="3960440"/>
          </a:xfrm>
          <a:prstGeom prst="rect">
            <a:avLst/>
          </a:prstGeom>
          <a:noFill/>
        </p:spPr>
        <p:txBody>
          <a:bodyPr wrap="square" rtlCol="0">
            <a:noAutofit/>
          </a:bodyPr>
          <a:lstStyle/>
          <a:p>
            <a:pPr>
              <a:lnSpc>
                <a:spcPct val="150000"/>
              </a:lnSpc>
            </a:pPr>
            <a:r>
              <a:rPr lang="tr-TR" sz="2000" dirty="0" smtClean="0"/>
              <a:t> Egzersize diz çökerek, </a:t>
            </a:r>
            <a:r>
              <a:rPr lang="tr-TR" sz="2000" dirty="0"/>
              <a:t>bir bank pozisyonu alarak </a:t>
            </a:r>
            <a:r>
              <a:rPr lang="tr-TR" sz="2000" dirty="0" smtClean="0"/>
              <a:t>başla. </a:t>
            </a:r>
            <a:r>
              <a:rPr lang="tr-TR" sz="2000" dirty="0"/>
              <a:t>Arka </a:t>
            </a:r>
            <a:r>
              <a:rPr lang="tr-TR" sz="2000" dirty="0" smtClean="0"/>
              <a:t>bacaklarını </a:t>
            </a:r>
            <a:r>
              <a:rPr lang="tr-TR" sz="2000" dirty="0"/>
              <a:t>ve </a:t>
            </a:r>
            <a:r>
              <a:rPr lang="tr-TR" sz="2000" dirty="0" smtClean="0"/>
              <a:t>kalçalarını sık. Sağ bacağını 90 derecelik bir açıyla kaldır </a:t>
            </a:r>
            <a:r>
              <a:rPr lang="tr-TR" sz="2000" dirty="0"/>
              <a:t>ve birkaç saniye bu şekilde </a:t>
            </a:r>
            <a:r>
              <a:rPr lang="tr-TR" sz="2000" dirty="0" smtClean="0"/>
              <a:t>bekle ve indir. </a:t>
            </a:r>
            <a:r>
              <a:rPr lang="tr-TR" sz="2000" dirty="0"/>
              <a:t>Diğer bacak ile </a:t>
            </a:r>
            <a:r>
              <a:rPr lang="tr-TR" sz="2000" dirty="0" smtClean="0"/>
              <a:t>egzersizi </a:t>
            </a:r>
            <a:r>
              <a:rPr lang="tr-TR" sz="2000" dirty="0"/>
              <a:t>aynı şekilde </a:t>
            </a:r>
            <a:r>
              <a:rPr lang="tr-TR" sz="2000" dirty="0" smtClean="0"/>
              <a:t>tekrarla. </a:t>
            </a: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67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251520" y="1585230"/>
            <a:ext cx="3600400" cy="3960440"/>
          </a:xfrm>
          <a:prstGeom prst="rect">
            <a:avLst/>
          </a:prstGeom>
          <a:noFill/>
        </p:spPr>
        <p:txBody>
          <a:bodyPr wrap="square" rtlCol="0">
            <a:noAutofit/>
          </a:bodyPr>
          <a:lstStyle/>
          <a:p>
            <a:r>
              <a:rPr lang="tr-TR" sz="2000" dirty="0" smtClean="0"/>
              <a:t>2014’e </a:t>
            </a:r>
            <a:r>
              <a:rPr lang="tr-TR" sz="2000" dirty="0"/>
              <a:t>günde sadece 14 dakikanı </a:t>
            </a:r>
            <a:r>
              <a:rPr lang="tr-TR" sz="2000" dirty="0" smtClean="0"/>
              <a:t>ayırarak, temel </a:t>
            </a:r>
            <a:r>
              <a:rPr lang="tr-TR" sz="2000" dirty="0"/>
              <a:t>egzersiz programıyla </a:t>
            </a:r>
            <a:r>
              <a:rPr lang="tr-TR" sz="2000" dirty="0" smtClean="0"/>
              <a:t>başla. </a:t>
            </a:r>
            <a:r>
              <a:rPr lang="tr-TR" sz="2000" dirty="0"/>
              <a:t>B</a:t>
            </a:r>
            <a:r>
              <a:rPr lang="tr-TR" sz="2000" dirty="0" smtClean="0"/>
              <a:t>u </a:t>
            </a:r>
            <a:r>
              <a:rPr lang="tr-TR" sz="2000" dirty="0"/>
              <a:t>yıl </a:t>
            </a:r>
            <a:r>
              <a:rPr lang="tr-TR" sz="2000" dirty="0" smtClean="0"/>
              <a:t>plajların senin için </a:t>
            </a:r>
            <a:r>
              <a:rPr lang="tr-TR" sz="2000" dirty="0"/>
              <a:t>daha eğlenceli </a:t>
            </a:r>
            <a:r>
              <a:rPr lang="tr-TR" sz="2000" dirty="0" smtClean="0"/>
              <a:t>olacağına </a:t>
            </a:r>
            <a:r>
              <a:rPr lang="tr-TR" sz="2000" dirty="0"/>
              <a:t>emin olabilirsin.</a:t>
            </a:r>
          </a:p>
        </p:txBody>
      </p:sp>
      <p:pic>
        <p:nvPicPr>
          <p:cNvPr id="8194" name="Picture 2" descr="C:\Users\casper\Desktop\shutterstock_748112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356" y="404664"/>
            <a:ext cx="3711597" cy="556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7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 y="246193"/>
            <a:ext cx="7439025" cy="5229225"/>
          </a:xfrm>
          <a:prstGeom prst="rect">
            <a:avLst/>
          </a:prstGeom>
        </p:spPr>
      </p:pic>
      <p:sp>
        <p:nvSpPr>
          <p:cNvPr id="2" name="TextBox 1"/>
          <p:cNvSpPr txBox="1"/>
          <p:nvPr/>
        </p:nvSpPr>
        <p:spPr>
          <a:xfrm>
            <a:off x="1333500" y="1231900"/>
            <a:ext cx="184666" cy="369332"/>
          </a:xfrm>
          <a:prstGeom prst="rect">
            <a:avLst/>
          </a:prstGeom>
          <a:noFill/>
        </p:spPr>
        <p:txBody>
          <a:bodyPr wrap="none" rtlCol="0">
            <a:spAutoFit/>
          </a:bodyPr>
          <a:lstStyle/>
          <a:p>
            <a:endParaRPr lang="en-US" dirty="0"/>
          </a:p>
        </p:txBody>
      </p:sp>
      <p:sp>
        <p:nvSpPr>
          <p:cNvPr id="3" name="TextBox 2"/>
          <p:cNvSpPr txBox="1"/>
          <p:nvPr/>
        </p:nvSpPr>
        <p:spPr>
          <a:xfrm>
            <a:off x="5840050" y="4437112"/>
            <a:ext cx="3119444" cy="830997"/>
          </a:xfrm>
          <a:prstGeom prst="rect">
            <a:avLst/>
          </a:prstGeom>
          <a:noFill/>
        </p:spPr>
        <p:txBody>
          <a:bodyPr wrap="none" rtlCol="0">
            <a:spAutoFit/>
          </a:bodyPr>
          <a:lstStyle/>
          <a:p>
            <a:pPr algn="r"/>
            <a:r>
              <a:rPr lang="tr-TR" sz="4800" b="1" dirty="0" smtClean="0">
                <a:solidFill>
                  <a:srgbClr val="00B3E3"/>
                </a:solidFill>
                <a:latin typeface="+mj-lt"/>
              </a:rPr>
              <a:t>Teşekkürler</a:t>
            </a:r>
          </a:p>
        </p:txBody>
      </p:sp>
      <p:cxnSp>
        <p:nvCxnSpPr>
          <p:cNvPr id="5" name="Straight Connector 4"/>
          <p:cNvCxnSpPr/>
          <p:nvPr/>
        </p:nvCxnSpPr>
        <p:spPr>
          <a:xfrm>
            <a:off x="35496" y="5475418"/>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88026"/>
            <a:ext cx="9144000" cy="1200912"/>
          </a:xfrm>
          <a:prstGeom prst="rect">
            <a:avLst/>
          </a:prstGeom>
        </p:spPr>
      </p:pic>
    </p:spTree>
    <p:extLst>
      <p:ext uri="{BB962C8B-B14F-4D97-AF65-F5344CB8AC3E}">
        <p14:creationId xmlns:p14="http://schemas.microsoft.com/office/powerpoint/2010/main" val="70198179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0608" y="-315416"/>
            <a:ext cx="10930046" cy="7286698"/>
          </a:xfrm>
        </p:spPr>
      </p:pic>
    </p:spTree>
    <p:extLst>
      <p:ext uri="{BB962C8B-B14F-4D97-AF65-F5344CB8AC3E}">
        <p14:creationId xmlns:p14="http://schemas.microsoft.com/office/powerpoint/2010/main" val="1852873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1/10</a:t>
            </a:r>
          </a:p>
        </p:txBody>
      </p:sp>
      <p:sp>
        <p:nvSpPr>
          <p:cNvPr id="9" name="TextBox 8"/>
          <p:cNvSpPr txBox="1">
            <a:spLocks/>
          </p:cNvSpPr>
          <p:nvPr/>
        </p:nvSpPr>
        <p:spPr>
          <a:xfrm>
            <a:off x="323528" y="2050961"/>
            <a:ext cx="8280920" cy="3960440"/>
          </a:xfrm>
          <a:prstGeom prst="rect">
            <a:avLst/>
          </a:prstGeom>
          <a:noFill/>
        </p:spPr>
        <p:txBody>
          <a:bodyPr wrap="square" rtlCol="0">
            <a:noAutofit/>
          </a:bodyPr>
          <a:lstStyle/>
          <a:p>
            <a:pPr algn="just"/>
            <a:r>
              <a:rPr lang="tr-TR" sz="2000" dirty="0" smtClean="0"/>
              <a:t>Çok kısa sürede mükemmel bir </a:t>
            </a:r>
            <a:r>
              <a:rPr lang="tr-TR" sz="2000" dirty="0"/>
              <a:t>vücuda ulaşmak artık hayal değil. </a:t>
            </a:r>
            <a:r>
              <a:rPr lang="tr-TR" sz="2000" dirty="0" smtClean="0"/>
              <a:t>Sadece 14 </a:t>
            </a:r>
            <a:r>
              <a:rPr lang="tr-TR" sz="2000" dirty="0"/>
              <a:t>dakikada daha </a:t>
            </a:r>
            <a:r>
              <a:rPr lang="tr-TR" sz="2000" dirty="0" smtClean="0"/>
              <a:t>ince ve </a:t>
            </a:r>
            <a:r>
              <a:rPr lang="tr-TR" sz="2000" dirty="0"/>
              <a:t>daha seksi </a:t>
            </a:r>
            <a:r>
              <a:rPr lang="tr-TR" sz="2000" dirty="0" smtClean="0"/>
              <a:t>bir vücuda </a:t>
            </a:r>
            <a:r>
              <a:rPr lang="tr-TR" sz="2000" dirty="0"/>
              <a:t>sahip olmak </a:t>
            </a:r>
            <a:r>
              <a:rPr lang="tr-TR" sz="2000" dirty="0" smtClean="0"/>
              <a:t>istiyorsan, </a:t>
            </a:r>
            <a:r>
              <a:rPr lang="tr-TR" sz="2000" dirty="0"/>
              <a:t>önerilerimize kulak </a:t>
            </a:r>
            <a:r>
              <a:rPr lang="tr-TR" sz="2000" dirty="0" smtClean="0"/>
              <a:t>vermen yeterli. </a:t>
            </a:r>
          </a:p>
          <a:p>
            <a:pPr algn="just"/>
            <a:endParaRPr lang="tr-TR" sz="2000" dirty="0"/>
          </a:p>
          <a:p>
            <a:pPr algn="just"/>
            <a:r>
              <a:rPr lang="tr-TR" sz="2000" dirty="0" smtClean="0"/>
              <a:t>Az </a:t>
            </a:r>
            <a:r>
              <a:rPr lang="tr-TR" sz="2000" dirty="0"/>
              <a:t>çaba </a:t>
            </a:r>
            <a:r>
              <a:rPr lang="tr-TR" sz="2000" dirty="0" smtClean="0"/>
              <a:t>harcayarak çok kalori </a:t>
            </a:r>
            <a:r>
              <a:rPr lang="tr-TR" sz="2000" dirty="0"/>
              <a:t>yakmak </a:t>
            </a:r>
            <a:r>
              <a:rPr lang="tr-TR" sz="2000" dirty="0" smtClean="0"/>
              <a:t>istiyorsan, </a:t>
            </a:r>
            <a:r>
              <a:rPr lang="tr-TR" sz="2000" dirty="0"/>
              <a:t>doğru </a:t>
            </a:r>
            <a:r>
              <a:rPr lang="tr-TR" sz="2000" dirty="0" smtClean="0"/>
              <a:t>yerdesin. Sana </a:t>
            </a:r>
            <a:r>
              <a:rPr lang="tr-TR" sz="2000" dirty="0"/>
              <a:t>yağ yakma kapasiteni arttıracak 7 egzersizden oluşan bir egzersiz programı hazırladık</a:t>
            </a:r>
            <a:r>
              <a:rPr lang="tr-TR" sz="2000" dirty="0" smtClean="0"/>
              <a:t>. Her hareketi 2 dakikada seri bir şekilde tamamlaman gerekiyor.</a:t>
            </a:r>
            <a:endParaRPr lang="tr-TR" sz="2000" dirty="0"/>
          </a:p>
        </p:txBody>
      </p:sp>
    </p:spTree>
    <p:extLst>
      <p:ext uri="{BB962C8B-B14F-4D97-AF65-F5344CB8AC3E}">
        <p14:creationId xmlns:p14="http://schemas.microsoft.com/office/powerpoint/2010/main" val="6567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52602"/>
            <a:ext cx="2021066" cy="923330"/>
          </a:xfrm>
          <a:prstGeom prst="rect">
            <a:avLst/>
          </a:prstGeom>
          <a:noFill/>
        </p:spPr>
        <p:txBody>
          <a:bodyPr wrap="none" rtlCol="0">
            <a:spAutoFit/>
          </a:bodyPr>
          <a:lstStyle/>
          <a:p>
            <a:pPr>
              <a:lnSpc>
                <a:spcPct val="150000"/>
              </a:lnSpc>
            </a:pPr>
            <a:r>
              <a:rPr lang="tr-TR" sz="3600" b="1" dirty="0" smtClean="0">
                <a:solidFill>
                  <a:srgbClr val="00B3E3"/>
                </a:solidFill>
                <a:latin typeface="+mj-lt"/>
              </a:rPr>
              <a:t> </a:t>
            </a:r>
            <a:r>
              <a:rPr lang="tr-TR" sz="3600" b="1" dirty="0" err="1" smtClean="0">
                <a:solidFill>
                  <a:srgbClr val="00B3E3"/>
                </a:solidFill>
                <a:latin typeface="+mj-lt"/>
              </a:rPr>
              <a:t>Pushups</a:t>
            </a:r>
            <a:r>
              <a:rPr lang="tr-TR" sz="3600" b="1" dirty="0" smtClean="0">
                <a:solidFill>
                  <a:srgbClr val="00B3E3"/>
                </a:solidFill>
                <a:latin typeface="+mj-lt"/>
              </a:rPr>
              <a:t>:</a:t>
            </a: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2008434"/>
            <a:ext cx="8280920" cy="2592288"/>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1026" name="Picture 2" descr="C:\Users\casper\Desktop\dergi için\shutterstock_1626013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889" y="1340196"/>
            <a:ext cx="6103391" cy="488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58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1/10</a:t>
            </a:r>
          </a:p>
        </p:txBody>
      </p:sp>
      <p:sp>
        <p:nvSpPr>
          <p:cNvPr id="9" name="TextBox 8"/>
          <p:cNvSpPr txBox="1">
            <a:spLocks/>
          </p:cNvSpPr>
          <p:nvPr/>
        </p:nvSpPr>
        <p:spPr>
          <a:xfrm>
            <a:off x="323528" y="2050961"/>
            <a:ext cx="8280920" cy="3960440"/>
          </a:xfrm>
          <a:prstGeom prst="rect">
            <a:avLst/>
          </a:prstGeom>
          <a:noFill/>
        </p:spPr>
        <p:txBody>
          <a:bodyPr wrap="square" rtlCol="0">
            <a:noAutofit/>
          </a:bodyPr>
          <a:lstStyle/>
          <a:p>
            <a:pPr lvl="0" algn="just"/>
            <a:r>
              <a:rPr lang="tr-TR" sz="2000" dirty="0" smtClean="0"/>
              <a:t>Çok popüler bir egzersiz olmasa da, kolay </a:t>
            </a:r>
            <a:r>
              <a:rPr lang="tr-TR" sz="2000" dirty="0"/>
              <a:t>yollar </a:t>
            </a:r>
            <a:r>
              <a:rPr lang="tr-TR" sz="2000" dirty="0" smtClean="0"/>
              <a:t>bulunarak uygulanabilir. </a:t>
            </a:r>
            <a:r>
              <a:rPr lang="tr-TR" sz="2000" dirty="0"/>
              <a:t>Tek elle </a:t>
            </a:r>
            <a:r>
              <a:rPr lang="tr-TR" sz="2000" dirty="0" smtClean="0"/>
              <a:t>yapman şart değil. Bacaklarını </a:t>
            </a:r>
            <a:r>
              <a:rPr lang="tr-TR" sz="2000" dirty="0"/>
              <a:t>düz tutmadan </a:t>
            </a:r>
            <a:r>
              <a:rPr lang="tr-TR" sz="2000" dirty="0" smtClean="0"/>
              <a:t>bükebilir </a:t>
            </a:r>
            <a:r>
              <a:rPr lang="tr-TR" sz="2000" dirty="0"/>
              <a:t>veya duvardan destek </a:t>
            </a:r>
            <a:r>
              <a:rPr lang="tr-TR" sz="2000" dirty="0" smtClean="0"/>
              <a:t>alarak yapabilirsin</a:t>
            </a:r>
            <a:r>
              <a:rPr lang="tr-TR" sz="2000" dirty="0"/>
              <a:t>. </a:t>
            </a:r>
            <a:endParaRPr lang="tr-TR" sz="2000" dirty="0" smtClean="0"/>
          </a:p>
          <a:p>
            <a:pPr lvl="0" algn="just"/>
            <a:endParaRPr lang="tr-TR" sz="2000" dirty="0"/>
          </a:p>
          <a:p>
            <a:pPr lvl="0" algn="just"/>
            <a:r>
              <a:rPr lang="tr-TR" sz="2000" dirty="0" smtClean="0"/>
              <a:t>Egzersizi </a:t>
            </a:r>
            <a:r>
              <a:rPr lang="tr-TR" sz="2000" dirty="0" err="1"/>
              <a:t>demo</a:t>
            </a:r>
            <a:r>
              <a:rPr lang="tr-TR" sz="2000" dirty="0"/>
              <a:t> olarak görmek için bağlantıya </a:t>
            </a:r>
            <a:r>
              <a:rPr lang="tr-TR" sz="2000" u="sng" dirty="0">
                <a:hlinkClick r:id="rId4"/>
              </a:rPr>
              <a:t>tıkla.</a:t>
            </a:r>
            <a:endParaRPr lang="tr-TR" sz="2000" dirty="0"/>
          </a:p>
        </p:txBody>
      </p:sp>
    </p:spTree>
    <p:extLst>
      <p:ext uri="{BB962C8B-B14F-4D97-AF65-F5344CB8AC3E}">
        <p14:creationId xmlns:p14="http://schemas.microsoft.com/office/powerpoint/2010/main" val="960618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591271"/>
            <a:ext cx="1211550" cy="671851"/>
          </a:xfrm>
          <a:prstGeom prst="rect">
            <a:avLst/>
          </a:prstGeom>
          <a:noFill/>
        </p:spPr>
        <p:txBody>
          <a:bodyPr wrap="none" rtlCol="0">
            <a:spAutoFit/>
          </a:bodyPr>
          <a:lstStyle/>
          <a:p>
            <a:pPr>
              <a:lnSpc>
                <a:spcPct val="150000"/>
              </a:lnSpc>
            </a:pPr>
            <a:r>
              <a:rPr lang="tr-TR" sz="2800" b="1" dirty="0" err="1" smtClean="0">
                <a:solidFill>
                  <a:srgbClr val="00B3E3"/>
                </a:solidFill>
                <a:latin typeface="+mj-lt"/>
              </a:rPr>
              <a:t>Lunges</a:t>
            </a:r>
            <a:endParaRPr lang="tr-TR" sz="2800" b="1" dirty="0" smtClean="0">
              <a:solidFill>
                <a:srgbClr val="00B3E3"/>
              </a:solidFill>
              <a:latin typeface="+mj-lt"/>
            </a:endParaRP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2050" name="Picture 2" descr="C:\Users\casper\Desktop\dergi için\shutterstock_138987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402376"/>
            <a:ext cx="5011250" cy="455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17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1/10</a:t>
            </a:r>
          </a:p>
        </p:txBody>
      </p:sp>
      <p:sp>
        <p:nvSpPr>
          <p:cNvPr id="9" name="TextBox 8"/>
          <p:cNvSpPr txBox="1">
            <a:spLocks/>
          </p:cNvSpPr>
          <p:nvPr/>
        </p:nvSpPr>
        <p:spPr>
          <a:xfrm>
            <a:off x="323528" y="2050961"/>
            <a:ext cx="8280920" cy="3960440"/>
          </a:xfrm>
          <a:prstGeom prst="rect">
            <a:avLst/>
          </a:prstGeom>
          <a:noFill/>
        </p:spPr>
        <p:txBody>
          <a:bodyPr wrap="square" rtlCol="0">
            <a:noAutofit/>
          </a:bodyPr>
          <a:lstStyle/>
          <a:p>
            <a:pPr algn="just"/>
            <a:r>
              <a:rPr lang="tr-TR" sz="2000" dirty="0"/>
              <a:t>Bu harekete başlarken ayaklarını omuz genişliğinde </a:t>
            </a:r>
            <a:r>
              <a:rPr lang="tr-TR" sz="2000" dirty="0" smtClean="0"/>
              <a:t>aç. </a:t>
            </a:r>
            <a:r>
              <a:rPr lang="tr-TR" sz="2000" dirty="0"/>
              <a:t>S</a:t>
            </a:r>
            <a:r>
              <a:rPr lang="tr-TR" sz="2000" dirty="0" smtClean="0"/>
              <a:t>ağ </a:t>
            </a:r>
            <a:r>
              <a:rPr lang="tr-TR" sz="2000" dirty="0"/>
              <a:t>ayağınla öne doğru adım </a:t>
            </a:r>
            <a:r>
              <a:rPr lang="tr-TR" sz="2000" dirty="0" smtClean="0"/>
              <a:t>atarken, </a:t>
            </a:r>
            <a:r>
              <a:rPr lang="tr-TR" sz="2000" dirty="0"/>
              <a:t>90 derecelik açı </a:t>
            </a:r>
            <a:r>
              <a:rPr lang="tr-TR" sz="2000" dirty="0" smtClean="0"/>
              <a:t>yapacak </a:t>
            </a:r>
            <a:r>
              <a:rPr lang="tr-TR" sz="2000" dirty="0"/>
              <a:t>şekilde dizini kır. Sol dizini ise yere en yakın seviyeye indir. A</a:t>
            </a:r>
            <a:r>
              <a:rPr lang="tr-TR" sz="2000" dirty="0" smtClean="0"/>
              <a:t>ğırlığının </a:t>
            </a:r>
            <a:r>
              <a:rPr lang="tr-TR" sz="2000" dirty="0"/>
              <a:t>topuklarının üzerinde olmasına ve </a:t>
            </a:r>
            <a:r>
              <a:rPr lang="tr-TR" sz="2000" dirty="0" smtClean="0"/>
              <a:t>dizlerinin </a:t>
            </a:r>
            <a:r>
              <a:rPr lang="tr-TR" sz="2000" dirty="0"/>
              <a:t>ayak parmaklarının hizasını geçmemesine dikkat etmelisin. </a:t>
            </a:r>
            <a:endParaRPr lang="tr-TR" sz="2000" dirty="0" smtClean="0"/>
          </a:p>
          <a:p>
            <a:pPr algn="just"/>
            <a:endParaRPr lang="tr-TR" sz="2000" dirty="0"/>
          </a:p>
          <a:p>
            <a:pPr algn="just"/>
            <a:r>
              <a:rPr lang="tr-TR" sz="2000" dirty="0" smtClean="0"/>
              <a:t>Pozisyonu </a:t>
            </a:r>
            <a:r>
              <a:rPr lang="tr-TR" sz="2000" dirty="0"/>
              <a:t>doğru yaptığından emin olduktan sonra yavaşça başlangıç pozisyonuna geri dön ve aynı hareketi diğer bacağınla da yaparak bir seti tamamla. </a:t>
            </a:r>
          </a:p>
        </p:txBody>
      </p:sp>
    </p:spTree>
    <p:extLst>
      <p:ext uri="{BB962C8B-B14F-4D97-AF65-F5344CB8AC3E}">
        <p14:creationId xmlns:p14="http://schemas.microsoft.com/office/powerpoint/2010/main" val="2781718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719" y="404664"/>
            <a:ext cx="2663165" cy="671851"/>
          </a:xfrm>
          <a:prstGeom prst="rect">
            <a:avLst/>
          </a:prstGeom>
          <a:noFill/>
        </p:spPr>
        <p:txBody>
          <a:bodyPr wrap="none" rtlCol="0">
            <a:spAutoFit/>
          </a:bodyPr>
          <a:lstStyle/>
          <a:p>
            <a:pPr>
              <a:lnSpc>
                <a:spcPct val="150000"/>
              </a:lnSpc>
            </a:pPr>
            <a:r>
              <a:rPr lang="tr-TR" sz="2800" b="1" dirty="0" smtClean="0">
                <a:solidFill>
                  <a:srgbClr val="00B3E3"/>
                </a:solidFill>
                <a:latin typeface="+mj-lt"/>
              </a:rPr>
              <a:t>Bicycle </a:t>
            </a:r>
            <a:r>
              <a:rPr lang="tr-TR" sz="2800" b="1" dirty="0" err="1" smtClean="0">
                <a:solidFill>
                  <a:srgbClr val="00B3E3"/>
                </a:solidFill>
                <a:latin typeface="+mj-lt"/>
              </a:rPr>
              <a:t>Crunches</a:t>
            </a:r>
            <a:endParaRPr lang="tr-TR" sz="2800" b="1" dirty="0" smtClean="0">
              <a:solidFill>
                <a:srgbClr val="00B3E3"/>
              </a:solidFill>
              <a:latin typeface="+mj-lt"/>
            </a:endParaRPr>
          </a:p>
        </p:txBody>
      </p:sp>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05719" y="1700970"/>
            <a:ext cx="8280920" cy="3960440"/>
          </a:xfrm>
          <a:prstGeom prst="rect">
            <a:avLst/>
          </a:prstGeom>
          <a:noFill/>
        </p:spPr>
        <p:txBody>
          <a:bodyPr wrap="square" rtlCol="0">
            <a:noAutofit/>
          </a:bodyPr>
          <a:lstStyle/>
          <a:p>
            <a:pPr>
              <a:lnSpc>
                <a:spcPct val="150000"/>
              </a:lnSpc>
            </a:pPr>
            <a:endParaRPr lang="tr-TR" sz="20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3074" name="Picture 2" descr="C:\Users\casper\Desktop\dergi için\The 15 - Minute Workout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147071"/>
            <a:ext cx="6912767" cy="481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7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_yatayA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083" y="6237312"/>
            <a:ext cx="1693613" cy="520385"/>
          </a:xfrm>
          <a:prstGeom prst="rect">
            <a:avLst/>
          </a:prstGeom>
        </p:spPr>
      </p:pic>
      <p:cxnSp>
        <p:nvCxnSpPr>
          <p:cNvPr id="7" name="Straight Connector 6"/>
          <p:cNvCxnSpPr/>
          <p:nvPr/>
        </p:nvCxnSpPr>
        <p:spPr>
          <a:xfrm>
            <a:off x="0" y="6093296"/>
            <a:ext cx="91440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7826979" y="6226967"/>
            <a:ext cx="1188146" cy="416011"/>
          </a:xfrm>
          <a:prstGeom prst="rect">
            <a:avLst/>
          </a:prstGeom>
          <a:noFill/>
        </p:spPr>
        <p:txBody>
          <a:bodyPr wrap="none" rtlCol="0">
            <a:spAutoFit/>
          </a:bodyPr>
          <a:lstStyle/>
          <a:p>
            <a:pPr algn="r">
              <a:lnSpc>
                <a:spcPct val="150000"/>
              </a:lnSpc>
            </a:pPr>
            <a:r>
              <a:rPr lang="tr-TR" sz="1600" b="1" dirty="0" smtClean="0">
                <a:solidFill>
                  <a:srgbClr val="00B3E3"/>
                </a:solidFill>
                <a:latin typeface="Arial" panose="020B0604020202020204" pitchFamily="34" charset="0"/>
                <a:cs typeface="Arial" panose="020B0604020202020204" pitchFamily="34" charset="0"/>
              </a:rPr>
              <a:t>Sayfa 3/10</a:t>
            </a:r>
          </a:p>
        </p:txBody>
      </p:sp>
      <p:sp>
        <p:nvSpPr>
          <p:cNvPr id="9" name="TextBox 8"/>
          <p:cNvSpPr txBox="1">
            <a:spLocks/>
          </p:cNvSpPr>
          <p:nvPr/>
        </p:nvSpPr>
        <p:spPr>
          <a:xfrm>
            <a:off x="323528" y="1700808"/>
            <a:ext cx="8280920" cy="3960440"/>
          </a:xfrm>
          <a:prstGeom prst="rect">
            <a:avLst/>
          </a:prstGeom>
          <a:noFill/>
        </p:spPr>
        <p:txBody>
          <a:bodyPr wrap="square" rtlCol="0">
            <a:noAutofit/>
          </a:bodyPr>
          <a:lstStyle/>
          <a:p>
            <a:pPr algn="just"/>
            <a:r>
              <a:rPr lang="tr-TR" sz="2000" dirty="0"/>
              <a:t>Sırt üstü yere yat ve ellerini kulaklarının arkasında birleştir. (Ellerini başının değil kulaklarının arkasında birleştirmelisin</a:t>
            </a:r>
            <a:r>
              <a:rPr lang="tr-TR" sz="2000" dirty="0" smtClean="0"/>
              <a:t>.) </a:t>
            </a:r>
            <a:r>
              <a:rPr lang="tr-TR" sz="2000" dirty="0"/>
              <a:t>Bacaklarını havaya kaldır, sağ bacağın 90 derecelik bir açıyla bükülü ve yukarıda, sol bacağın yere paralel bir şekilde aşağıda olmalı. Şimdi sol dirseğini bükülü olan sağ dizine yakınlaştır. Sağ dizini düzleştirirken sol dizini yukarı doğru kır ve aynı hareketi sağ dirseğin ve sol dizin ile </a:t>
            </a:r>
            <a:r>
              <a:rPr lang="tr-TR" sz="2000" dirty="0" smtClean="0"/>
              <a:t>yap.</a:t>
            </a:r>
            <a:endParaRPr lang="tr-TR" sz="2000" dirty="0"/>
          </a:p>
        </p:txBody>
      </p:sp>
    </p:spTree>
    <p:extLst>
      <p:ext uri="{BB962C8B-B14F-4D97-AF65-F5344CB8AC3E}">
        <p14:creationId xmlns:p14="http://schemas.microsoft.com/office/powerpoint/2010/main" val="2017008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556</Words>
  <Application>Microsoft Office PowerPoint</Application>
  <PresentationFormat>Ekran Gösterisi (4:3)</PresentationFormat>
  <Paragraphs>63</Paragraphs>
  <Slides>19</Slides>
  <Notes>18</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casper</cp:lastModifiedBy>
  <cp:revision>43</cp:revision>
  <dcterms:created xsi:type="dcterms:W3CDTF">2013-11-15T09:24:42Z</dcterms:created>
  <dcterms:modified xsi:type="dcterms:W3CDTF">2014-01-08T13:56:55Z</dcterms:modified>
</cp:coreProperties>
</file>